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 (replace every gray line):</a:t>
            </a:r>
          </a:p>
          <a:p/>
          <a:p>
            <a:r>
              <a:t>1. The black band is the money. Pull it from your CRM: the dollar value of open deals sitting in a "security review" stage, how many deals that is, and the median days they have waited. Directors follow the money first.</a:t>
            </a:r>
          </a:p>
          <a:p/>
          <a:p>
            <a:r>
              <a:t>2. One row per question a buyer's security team will ask. Two lines each. Numbers and dates, not adjectives.</a:t>
            </a:r>
          </a:p>
          <a:p/>
          <a:p>
            <a:r>
              <a:t>3. Mark each row honestly. Fill the square black when it's in place and you have evidence. Make it dashed when it's in progress, and give a date. Leave it as an outline when it hasn't started, and give a start date. (Select the square, then change its fill or line in Shape Format.)</a:t>
            </a:r>
          </a:p>
          <a:p/>
          <a:p>
            <a:r>
              <a:t>4. End with one ask: the decision you need from the board, and what it unblocks.</a:t>
            </a:r>
          </a:p>
          <a:p/>
          <a:p>
            <a:r>
              <a:t>5. Put the evidence in the appendix slide that follows: reports, test results, the vendor list, contract clauses.</a:t>
            </a:r>
          </a:p>
          <a:p/>
          <a:p>
            <a:r>
              <a:t>Present it in four minutes: the money, what changed since last quarter, the one risk you're carrying and how you're handling it, then the ask.</a:t>
            </a:r>
          </a:p>
          <a:p/>
          <a:p>
            <a:r>
              <a:t>The guide, the data behind each row and a builder that draws this slide for you: https://ysecurity.io/blog/security-slide-board-deck/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four-minute talk track for this example:</a:t>
            </a:r>
          </a:p>
          <a:p/>
          <a:p>
            <a:r>
              <a:t>Minute 1, the money: "$1.8 million of pipeline is waiting on security review across five deals, a median of 19 days each. That's the number this slide is here to shrink."</a:t>
            </a:r>
          </a:p>
          <a:p/>
          <a:p>
            <a:r>
              <a:t>Minute 2, what changed: "Since last quarter, every agent has its own identity, and our injection test rate went from 9% to 2%. We now re-review an AI vendor whenever it ships an AI change."</a:t>
            </a:r>
          </a:p>
          <a:p/>
          <a:p>
            <a:r>
              <a:t>Minute 3, the risk we're carrying: "We don't yet know every AI tool on the team that can read customer email. The inventory starts November 3, and we'll show it here next quarter."</a:t>
            </a:r>
          </a:p>
          <a:p/>
          <a:p>
            <a:r>
              <a:t>Minute 4, the ask: "Approve the SOC 2 Type 2 audit and an AI red team test, so both land before the January enterprise launch."</a:t>
            </a:r>
          </a:p>
          <a:p/>
          <a:p>
            <a:r>
              <a:t>Numbers on this slide are illustrative.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row per row on the security slide. If a director asks for proof, this is the page you turn to. Link each item to the document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template is free to use and adapt. YSecurity, https://ysecurity.io/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80" y="366370"/>
            <a:ext cx="1121664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spc="170">
                <a:solidFill>
                  <a:srgbClr val="6B6B6B"/>
                </a:solidFill>
                <a:latin typeface="Arial"/>
              </a:rPr>
              <a:t>YOUR COMPANY · BOARD MEETING, Q4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80" y="672633"/>
            <a:ext cx="11216640" cy="472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Arial"/>
              </a:rPr>
              <a:t>Security and enterprise readiness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" y="1159703"/>
            <a:ext cx="11216640" cy="243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6B6B6B"/>
                </a:solidFill>
                <a:latin typeface="Arial"/>
              </a:rPr>
              <a:t>What stands between our AI and enterprise revenue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680" y="1560576"/>
            <a:ext cx="11216640" cy="6096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724802"/>
            <a:ext cx="682752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8A8A8A"/>
                </a:solidFill>
                <a:latin typeface="Arial"/>
              </a:rPr>
              <a:t>$0.0M of pipeline in security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774972"/>
            <a:ext cx="4145280" cy="236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D9D9D9"/>
                </a:solidFill>
                <a:latin typeface="Arial"/>
              </a:rPr>
              <a:t>0 deals · median 0 days in review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499872" y="2462784"/>
            <a:ext cx="182880" cy="182880"/>
          </a:xfrm>
          <a:prstGeom prst="rect">
            <a:avLst/>
          </a:prstGeom>
          <a:noFill/>
          <a:ln w="317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3440" y="2446386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Agent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469063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How many agents run in production, and does each have its own identity?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How long their tokens last, who can revoke them, and your last injection test result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87680" y="2974848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499872" y="3121152"/>
            <a:ext cx="182880" cy="182880"/>
          </a:xfrm>
          <a:prstGeom prst="rect">
            <a:avLst/>
          </a:prstGeom>
          <a:noFill/>
          <a:ln w="317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3440" y="3104754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AI vendors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127431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How many AI vendors touch customer data, and what triggers a re-review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How much notice customers get before you add a model provider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7680" y="3633216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16" name="Rectangle 15"/>
          <p:cNvSpPr/>
          <p:nvPr/>
        </p:nvSpPr>
        <p:spPr>
          <a:xfrm>
            <a:off x="499872" y="3779520"/>
            <a:ext cx="182880" cy="182880"/>
          </a:xfrm>
          <a:prstGeom prst="rect">
            <a:avLst/>
          </a:prstGeom>
          <a:noFill/>
          <a:ln w="317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3440" y="3763122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Ownership and claims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3785799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Who owns AI and security risk, and how often they report here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Each claim you make to buyers (no training on customer data) and its proof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87680" y="4291584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499872" y="4437888"/>
            <a:ext cx="182880" cy="182880"/>
          </a:xfrm>
          <a:prstGeom prst="rect">
            <a:avLst/>
          </a:prstGeom>
          <a:noFill/>
          <a:ln w="317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3440" y="4421490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Team AI tools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444167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Which AI tools can read email, drives and CRM, and who approved them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What an agent can send or delete without a person, and the approved-apps list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87680" y="4949952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499872" y="5096256"/>
            <a:ext cx="182880" cy="182880"/>
          </a:xfrm>
          <a:prstGeom prst="rect">
            <a:avLst/>
          </a:prstGeom>
          <a:noFill/>
          <a:ln w="317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3440" y="5079858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Proof buyers can check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5102535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SOC 2 status with window dates, and your last pentest with the AI features in scope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Arial"/>
              </a:rPr>
              <a:t>Trust center link, and the security answers a buyer's AI can find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4995" y="5835091"/>
            <a:ext cx="11202010" cy="546202"/>
          </a:xfrm>
          <a:prstGeom prst="rect">
            <a:avLst/>
          </a:prstGeom>
          <a:noFill/>
          <a:ln w="12700">
            <a:solidFill>
              <a:srgbClr val="0A0A0A"/>
            </a:solidFill>
            <a:prstDash val="dash"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7136" y="5993404"/>
            <a:ext cx="10777728" cy="236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A0A0A"/>
                </a:solidFill>
                <a:latin typeface="Arial"/>
              </a:rPr>
              <a:t>The ask: </a:t>
            </a:r>
            <a:r>
              <a:rPr sz="1500" b="0">
                <a:solidFill>
                  <a:srgbClr val="8A8A8A"/>
                </a:solidFill>
                <a:latin typeface="Arial"/>
              </a:rPr>
              <a:t>name the one decision you need from the board.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2440" y="6531864"/>
            <a:ext cx="152400" cy="152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2752" y="6515100"/>
            <a:ext cx="146304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In place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594714" y="6547104"/>
            <a:ext cx="121920" cy="121920"/>
          </a:xfrm>
          <a:prstGeom prst="rect">
            <a:avLst/>
          </a:prstGeom>
          <a:noFill/>
          <a:ln w="12700">
            <a:solidFill>
              <a:srgbClr val="0A0A0A"/>
            </a:solidFill>
            <a:prstDash val="sysDash"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789786" y="6515100"/>
            <a:ext cx="146304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In progress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943149" y="6547104"/>
            <a:ext cx="121920" cy="121920"/>
          </a:xfrm>
          <a:prstGeom prst="rect">
            <a:avLst/>
          </a:prstGeom>
          <a:noFill/>
          <a:ln w="190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38221" y="6515100"/>
            <a:ext cx="146304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Not started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0" y="6515100"/>
            <a:ext cx="438912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Evidence for every row is in the appendix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80" y="366370"/>
            <a:ext cx="1121664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spc="170">
                <a:solidFill>
                  <a:srgbClr val="6B6B6B"/>
                </a:solidFill>
                <a:latin typeface="Arial"/>
              </a:rPr>
              <a:t>EXAMPLE · BOARD MEETING, Q4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80" y="672633"/>
            <a:ext cx="11216640" cy="472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Arial"/>
              </a:rPr>
              <a:t>Security and enterprise readiness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" y="1159703"/>
            <a:ext cx="11216640" cy="243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6B6B6B"/>
                </a:solidFill>
                <a:latin typeface="Arial"/>
              </a:rPr>
              <a:t>What stands between our AI and enterprise revenue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680" y="1560576"/>
            <a:ext cx="11216640" cy="6096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724802"/>
            <a:ext cx="682752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$1.8M of pipeline in security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774972"/>
            <a:ext cx="4145280" cy="236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D9D9D9"/>
                </a:solidFill>
                <a:latin typeface="Arial"/>
              </a:rPr>
              <a:t>5 deals · median 19 days in review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484632" y="2447544"/>
            <a:ext cx="213360" cy="21336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3440" y="2446386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Agent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469063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4 production agents, each with its own identity · tokens expire in 1 hour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Prompt injection success: 9% before fixes, 2% after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87680" y="2974848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484632" y="3105912"/>
            <a:ext cx="213360" cy="21336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3440" y="3104754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AI vendors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127431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7 AI vendors, re-reviewed whenever they ship AI changes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Customers get 30 days' notice before we add a model provider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7680" y="3633216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16" name="Rectangle 15"/>
          <p:cNvSpPr/>
          <p:nvPr/>
        </p:nvSpPr>
        <p:spPr>
          <a:xfrm>
            <a:off x="499872" y="3779520"/>
            <a:ext cx="182880" cy="182880"/>
          </a:xfrm>
          <a:prstGeom prst="rect">
            <a:avLst/>
          </a:prstGeom>
          <a:noFill/>
          <a:ln w="25400">
            <a:solidFill>
              <a:srgbClr val="0A0A0A"/>
            </a:solidFill>
            <a:prstDash val="sysDash"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3440" y="3763122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Ownership and claims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3785799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CTO owns AI and security risk and reports here every quarter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“No training on customer data” is in our contracts · test due November 15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87680" y="4291584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499872" y="4437888"/>
            <a:ext cx="182880" cy="182880"/>
          </a:xfrm>
          <a:prstGeom prst="rect">
            <a:avLst/>
          </a:prstGeom>
          <a:noFill/>
          <a:ln w="317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3440" y="4421490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Team AI tools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444167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Inventory of AI tools that can read email, drives and CRM starts November 3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Approved-apps list due December 1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87680" y="4949952"/>
            <a:ext cx="11216640" cy="0"/>
          </a:xfrm>
          <a:prstGeom prst="line">
            <a:avLst/>
          </a:prstGeom>
          <a:ln w="12700">
            <a:solidFill>
              <a:srgbClr val="E3E3E3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499872" y="5096256"/>
            <a:ext cx="182880" cy="182880"/>
          </a:xfrm>
          <a:prstGeom prst="rect">
            <a:avLst/>
          </a:prstGeom>
          <a:noFill/>
          <a:ln w="25400">
            <a:solidFill>
              <a:srgbClr val="0A0A0A"/>
            </a:solidFill>
            <a:prstDash val="sysDash"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3440" y="5079858"/>
            <a:ext cx="2682240" cy="251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A0A0A"/>
                </a:solidFill>
                <a:latin typeface="Arial"/>
              </a:rPr>
              <a:t>Proof buyers can check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5102535"/>
            <a:ext cx="804672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SOC 2 Type 2 window open since October 1 · trust center public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E2E2E"/>
                </a:solidFill>
                <a:latin typeface="Arial"/>
              </a:rPr>
              <a:t>September pentest covered the AI features · security answers published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4995" y="5835091"/>
            <a:ext cx="11202010" cy="546202"/>
          </a:xfrm>
          <a:prstGeom prst="rect">
            <a:avLst/>
          </a:prstGeom>
          <a:noFill/>
          <a:ln w="12700">
            <a:solidFill>
              <a:srgbClr val="0A0A0A"/>
            </a:solidFill>
            <a:prstDash val="dash"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7136" y="5993404"/>
            <a:ext cx="10777728" cy="236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A0A0A"/>
                </a:solidFill>
                <a:latin typeface="Arial"/>
              </a:rPr>
              <a:t>The ask: </a:t>
            </a:r>
            <a:r>
              <a:rPr sz="1500" b="0">
                <a:solidFill>
                  <a:srgbClr val="0A0A0A"/>
                </a:solidFill>
                <a:latin typeface="Arial"/>
              </a:rPr>
              <a:t>Approve the SOC 2 Type 2 audit and an AI red team test before the January enterprise launch.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2440" y="6531864"/>
            <a:ext cx="152400" cy="1524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2752" y="6515100"/>
            <a:ext cx="146304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In place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594714" y="6547104"/>
            <a:ext cx="121920" cy="121920"/>
          </a:xfrm>
          <a:prstGeom prst="rect">
            <a:avLst/>
          </a:prstGeom>
          <a:noFill/>
          <a:ln w="12700">
            <a:solidFill>
              <a:srgbClr val="0A0A0A"/>
            </a:solidFill>
            <a:prstDash val="sysDash"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789786" y="6515100"/>
            <a:ext cx="146304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In progress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943149" y="6547104"/>
            <a:ext cx="121920" cy="121920"/>
          </a:xfrm>
          <a:prstGeom prst="rect">
            <a:avLst/>
          </a:prstGeom>
          <a:noFill/>
          <a:ln w="19050">
            <a:solidFill>
              <a:srgbClr val="0A0A0A"/>
            </a:solidFill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38221" y="6515100"/>
            <a:ext cx="146304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Not started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0" y="6515100"/>
            <a:ext cx="438912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Arial"/>
              </a:rPr>
              <a:t>Evidence for every row is in the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80" y="366370"/>
            <a:ext cx="1121664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spc="170">
                <a:solidFill>
                  <a:srgbClr val="6B6B6B"/>
                </a:solidFill>
                <a:latin typeface="Arial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80" y="672633"/>
            <a:ext cx="11216640" cy="472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Arial"/>
              </a:rPr>
              <a:t>Evidence for every row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" y="1159703"/>
            <a:ext cx="11216640" cy="243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6B6B6B"/>
                </a:solidFill>
                <a:latin typeface="Arial"/>
              </a:rPr>
              <a:t>What a director, or a buyer's reviewer, can open and check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87680" y="1609344"/>
          <a:ext cx="11216640" cy="401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6480"/>
                <a:gridCol w="6096000"/>
                <a:gridCol w="1341120"/>
                <a:gridCol w="1463040"/>
              </a:tblGrid>
              <a:tr h="536448"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Arial"/>
                        </a:rPr>
                        <a:t>Row</a:t>
                      </a:r>
                    </a:p>
                  </a:txBody>
                  <a:tcPr marL="146304" marR="146304" marT="97536" marB="97536" anchor="ctr">
                    <a:solidFill>
                      <a:srgbClr val="0A0A0A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Arial"/>
                        </a:rPr>
                        <a:t>Evidence a reviewer can check</a:t>
                      </a:r>
                    </a:p>
                  </a:txBody>
                  <a:tcPr marL="146304" marR="146304" marT="97536" marB="97536" anchor="ctr">
                    <a:solidFill>
                      <a:srgbClr val="0A0A0A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146304" marR="146304" marT="97536" marB="97536" anchor="ctr">
                    <a:solidFill>
                      <a:srgbClr val="0A0A0A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146304" marR="146304" marT="97536" marB="97536" anchor="ctr">
                    <a:solidFill>
                      <a:srgbClr val="0A0A0A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A0A0A"/>
                          </a:solidFill>
                          <a:latin typeface="Arial"/>
                        </a:rPr>
                        <a:t>Agent access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E2E2E"/>
                          </a:solidFill>
                          <a:latin typeface="Arial"/>
                        </a:rPr>
                        <a:t>Agent inventory with identities, scopes and token lifetimes; AI red team report with injection rates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Sep 2026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CTO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A0A0A"/>
                          </a:solidFill>
                          <a:latin typeface="Arial"/>
                        </a:rPr>
                        <a:t>AI vendors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E2E2E"/>
                          </a:solidFill>
                          <a:latin typeface="Arial"/>
                        </a:rPr>
                        <a:t>AI vendor list with the data each one touches; re-review triggers; subprocessor notice clause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Oct 2026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Operations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A0A0A"/>
                          </a:solidFill>
                          <a:latin typeface="Arial"/>
                        </a:rPr>
                        <a:t>Ownership and claims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E2E2E"/>
                          </a:solidFill>
                          <a:latin typeface="Arial"/>
                        </a:rPr>
                        <a:t>Owner named in board minutes; contract clause on training data; test plan for each claim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Nov 15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CTO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A0A0A"/>
                          </a:solidFill>
                          <a:latin typeface="Arial"/>
                        </a:rPr>
                        <a:t>Team AI tools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E2E2E"/>
                          </a:solidFill>
                          <a:latin typeface="Arial"/>
                        </a:rPr>
                        <a:t>Connected-apps report from Google Workspace or Microsoft Entra; approved-apps list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Starts Nov 3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IT lead</a:t>
                      </a:r>
                    </a:p>
                  </a:txBody>
                  <a:tcPr marL="146304" marR="146304" marT="97536" marB="97536" anchor="ctr">
                    <a:solidFill>
                      <a:srgbClr val="F6F6F6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A0A0A"/>
                          </a:solidFill>
                          <a:latin typeface="Arial"/>
                        </a:rPr>
                        <a:t>Proof buyers can check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E2E2E"/>
                          </a:solidFill>
                          <a:latin typeface="Arial"/>
                        </a:rPr>
                        <a:t>SOC 2 Type 2 window letter; pentest letter with the AI features in scope; trust center link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Oct 1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8A8A8A"/>
                          </a:solidFill>
                          <a:latin typeface="Arial"/>
                        </a:rPr>
                        <a:t>CTO</a:t>
                      </a:r>
                    </a:p>
                  </a:txBody>
                  <a:tcPr marL="146304" marR="146304" marT="97536" marB="9753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7680" y="6186769"/>
            <a:ext cx="11216640" cy="2057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B6B6B"/>
                </a:solidFill>
                <a:latin typeface="Arial"/>
              </a:rPr>
              <a:t>Replace the gray examples with your own. Keep each link current: reviewers read the oldest date first.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80" y="366370"/>
            <a:ext cx="1121664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spc="170">
                <a:solidFill>
                  <a:srgbClr val="6B6B6B"/>
                </a:solidFill>
                <a:latin typeface="Arial"/>
              </a:rPr>
              <a:t>HOW TO USE THIS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80" y="672633"/>
            <a:ext cx="11216640" cy="472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Arial"/>
              </a:rPr>
              <a:t>One slide, five rows, four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" y="1502786"/>
            <a:ext cx="53644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1">
                <a:solidFill>
                  <a:srgbClr val="0A0A0A"/>
                </a:solidFill>
                <a:latin typeface="Arial"/>
              </a:rPr>
              <a:t>Fill it 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" y="1981383"/>
            <a:ext cx="5364480" cy="3878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Start with the money: pipeline in security review, deals and median days. Pull it from your CRM.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One row per question a buyer's security team will ask. Two lines each, with numbers and dates.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Mark each row honestly: black when it's in place with evidence, dashed when it's in progress with a date, an outline when it hasn't started (give a start date).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End with one ask: the decision you need from the board.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Put the evidence in the appendix, and refresh the dates every quarter.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78880" y="1502786"/>
            <a:ext cx="53644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1">
                <a:solidFill>
                  <a:srgbClr val="0A0A0A"/>
                </a:solidFill>
                <a:latin typeface="Arial"/>
              </a:rPr>
              <a:t>Present it in four minutes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78880" y="1981383"/>
            <a:ext cx="5364480" cy="3878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Minute 1, the money: what's waiting on security review, and why.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Minute 2, what changed since last quarter, row by row.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Minute 3, the one risk you're carrying, and how you're handling it.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Minute 4, the ask, and what it unblocks.</a:t>
            </a:r>
          </a:p>
          <a:p>
            <a:pPr algn="l" marL="219456" indent="-219456">
              <a:lnSpc>
                <a:spcPts val="19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Arial"/>
              <a:buChar char="■"/>
            </a:pPr>
            <a:r>
              <a:rPr sz="1400" b="0">
                <a:solidFill>
                  <a:srgbClr val="2E2E2E"/>
                </a:solidFill>
                <a:latin typeface="Arial"/>
              </a:rPr>
              <a:t>Skip the heat maps, scan counts and acronyms. Directors want the business answer.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80" y="5510784"/>
            <a:ext cx="11216640" cy="707136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638983"/>
            <a:ext cx="10728960" cy="452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FFFFF"/>
                </a:solidFill>
                <a:latin typeface="Arial"/>
              </a:rPr>
              <a:t>The guide, the data behind every row and a builder that draws this slide for you: </a:t>
            </a:r>
            <a:r>
              <a:rPr sz="1400" b="1">
                <a:solidFill>
                  <a:srgbClr val="FFFFFF"/>
                </a:solidFill>
                <a:latin typeface="Arial"/>
              </a:rPr>
              <a:t>ysecurity.io/blog/security-slide-board-deck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D9D9D9"/>
                </a:solidFill>
                <a:latin typeface="Arial"/>
              </a:rPr>
              <a:t>Made by YSecurity, the on-demand cybersecurity team. Free to use and adapt.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Security slide for your board deck (template)</dc:title>
  <dc:subject>Security and enterprise readiness board slide, Series A</dc:subject>
  <dc:creator>YSecurity</dc:creator>
  <cp:keywords>board deck, security slide, enterprise readiness, SOC 2, AI agents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